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</p:sldMasterIdLst>
  <p:sldIdLst>
    <p:sldId id="256" r:id="rId5"/>
    <p:sldId id="257" r:id="rId6"/>
    <p:sldId id="258" r:id="rId7"/>
    <p:sldId id="259" r:id="rId8"/>
    <p:sldId id="269" r:id="rId9"/>
    <p:sldId id="260" r:id="rId10"/>
    <p:sldId id="261" r:id="rId11"/>
    <p:sldId id="263" r:id="rId12"/>
    <p:sldId id="270" r:id="rId13"/>
    <p:sldId id="265" r:id="rId14"/>
    <p:sldId id="267" r:id="rId15"/>
    <p:sldId id="266" r:id="rId16"/>
    <p:sldId id="264" r:id="rId17"/>
    <p:sldId id="268" r:id="rId18"/>
    <p:sldId id="271" r:id="rId19"/>
  </p:sldIdLst>
  <p:sldSz cx="10058400" cy="7772400"/>
  <p:notesSz cx="7010400" cy="922337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50941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101882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5282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20376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547061" algn="l" defTabSz="101882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3056473" algn="l" defTabSz="101882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565886" algn="l" defTabSz="101882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4075298" algn="l" defTabSz="1018824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 autoAdjust="0"/>
    <p:restoredTop sz="97439" autoAdjust="0"/>
  </p:normalViewPr>
  <p:slideViewPr>
    <p:cSldViewPr showGuides="1">
      <p:cViewPr varScale="1">
        <p:scale>
          <a:sx n="133" d="100"/>
          <a:sy n="133" d="100"/>
        </p:scale>
        <p:origin x="-78" y="-180"/>
      </p:cViewPr>
      <p:guideLst>
        <p:guide orient="horz" pos="2448"/>
        <p:guide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693876" y="0"/>
            <a:ext cx="3378104" cy="77724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 lIns="101882" tIns="50941" rIns="101882" bIns="50941"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88" y="74"/>
            <a:ext cx="9723025" cy="7513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506" y="203703"/>
            <a:ext cx="4576189" cy="994118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2506" y="1996257"/>
            <a:ext cx="3580827" cy="858081"/>
          </a:xfrm>
        </p:spPr>
        <p:txBody>
          <a:bodyPr/>
          <a:lstStyle>
            <a:lvl1pPr marL="0" indent="0" algn="l">
              <a:buNone/>
              <a:defRPr sz="2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09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6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4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9" name="Picture 8" descr="title page graphic-HFIR_SN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176" y="736093"/>
            <a:ext cx="5113020" cy="5310272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222506" y="7132965"/>
            <a:ext cx="2326149" cy="453458"/>
          </a:xfrm>
          <a:prstGeom prst="rect">
            <a:avLst/>
          </a:prstGeom>
          <a:noFill/>
        </p:spPr>
        <p:txBody>
          <a:bodyPr wrap="none" lIns="101882" tIns="50941" rIns="101882" bIns="50941" rtlCol="0">
            <a:spAutoFit/>
          </a:bodyPr>
          <a:lstStyle/>
          <a:p>
            <a:r>
              <a:rPr lang="en-US" sz="11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100" b="0" dirty="0" smtClean="0">
                <a:solidFill>
                  <a:schemeClr val="tx2"/>
                </a:solidFill>
              </a:rPr>
            </a:br>
            <a:r>
              <a:rPr lang="en-US" sz="11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1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61" y="7167880"/>
            <a:ext cx="2870112" cy="38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201" y="201507"/>
            <a:ext cx="9499919" cy="5493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216" y="1549476"/>
            <a:ext cx="9506904" cy="506819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52052" indent="-247631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201" y="201507"/>
            <a:ext cx="9499919" cy="54938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529" y="1544797"/>
            <a:ext cx="4618084" cy="5129425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57138" y="1544797"/>
            <a:ext cx="4618084" cy="5129425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5543" y="1657289"/>
            <a:ext cx="4611781" cy="725064"/>
          </a:xfrm>
        </p:spPr>
        <p:txBody>
          <a:bodyPr anchor="b"/>
          <a:lstStyle>
            <a:lvl1pPr marL="0" indent="0">
              <a:buNone/>
              <a:defRPr sz="2700" b="1">
                <a:solidFill>
                  <a:schemeClr val="tx2"/>
                </a:solidFill>
              </a:defRPr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5543" y="2382353"/>
            <a:ext cx="4611781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 marL="1652052" indent="-247631">
              <a:buFont typeface="Arial" panose="020B0604020202020204" pitchFamily="34" charset="0"/>
              <a:buChar char="•"/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673738"/>
            <a:ext cx="4613593" cy="725064"/>
          </a:xfrm>
        </p:spPr>
        <p:txBody>
          <a:bodyPr anchor="b"/>
          <a:lstStyle>
            <a:lvl1pPr marL="0" indent="0">
              <a:buNone/>
              <a:defRPr sz="2700" b="1">
                <a:solidFill>
                  <a:schemeClr val="tx2"/>
                </a:solidFill>
              </a:defRPr>
            </a:lvl1pPr>
            <a:lvl2pPr marL="509412" indent="0">
              <a:buNone/>
              <a:defRPr sz="2200" b="1"/>
            </a:lvl2pPr>
            <a:lvl3pPr marL="1018824" indent="0">
              <a:buNone/>
              <a:defRPr sz="2000" b="1"/>
            </a:lvl3pPr>
            <a:lvl4pPr marL="1528237" indent="0">
              <a:buNone/>
              <a:defRPr sz="1800" b="1"/>
            </a:lvl4pPr>
            <a:lvl5pPr marL="2037649" indent="0">
              <a:buNone/>
              <a:defRPr sz="1800" b="1"/>
            </a:lvl5pPr>
            <a:lvl6pPr marL="2547061" indent="0">
              <a:buNone/>
              <a:defRPr sz="1800" b="1"/>
            </a:lvl6pPr>
            <a:lvl7pPr marL="3056473" indent="0">
              <a:buNone/>
              <a:defRPr sz="1800" b="1"/>
            </a:lvl7pPr>
            <a:lvl8pPr marL="3565886" indent="0">
              <a:buNone/>
              <a:defRPr sz="1800" b="1"/>
            </a:lvl8pPr>
            <a:lvl9pPr marL="4075298" indent="0">
              <a:buNone/>
              <a:defRPr sz="1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398802"/>
            <a:ext cx="4613593" cy="4478126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 marL="1652052" indent="-247631"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201" y="201507"/>
            <a:ext cx="4303079" cy="9661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6693876" y="0"/>
            <a:ext cx="3378104" cy="77724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 lIns="101882" tIns="50941" rIns="101882" bIns="50941"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693876" y="74"/>
            <a:ext cx="3378104" cy="751324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 userDrawn="1"/>
        </p:nvCxnSpPr>
        <p:spPr>
          <a:xfrm>
            <a:off x="6693876" y="0"/>
            <a:ext cx="0" cy="77724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21" y="7183487"/>
            <a:ext cx="1462890" cy="3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502920" y="201507"/>
            <a:ext cx="9052560" cy="548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  <a:endParaRPr lang="en-US" smtClean="0"/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855720" y="7482690"/>
            <a:ext cx="2346960" cy="202655"/>
          </a:xfrm>
          <a:prstGeom prst="rect">
            <a:avLst/>
          </a:prstGeom>
        </p:spPr>
        <p:txBody>
          <a:bodyPr lIns="101882" tIns="50941" rIns="101882" bIns="50941"/>
          <a:lstStyle>
            <a:lvl1pPr algn="ctr">
              <a:lnSpc>
                <a:spcPct val="90000"/>
              </a:lnSpc>
              <a:defRPr sz="10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E98151F-1DE3-476A-8028-5E7ADDCA83F3}" type="datetime1">
              <a:rPr lang="en-US"/>
              <a:pPr>
                <a:defRPr/>
              </a:pPr>
              <a:t>6/23/2014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421" y="7167881"/>
            <a:ext cx="2953932" cy="3926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" y="74"/>
            <a:ext cx="10058208" cy="7772250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3201" y="201507"/>
            <a:ext cx="9491546" cy="549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07557" y="1638208"/>
            <a:ext cx="9506904" cy="4840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1882" tIns="50941" rIns="101882" bIns="50941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4965" y="7381458"/>
            <a:ext cx="231331" cy="17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92799">
              <a:lnSpc>
                <a:spcPct val="90000"/>
              </a:lnSpc>
              <a:tabLst>
                <a:tab pos="256475" algn="l"/>
              </a:tabLst>
              <a:defRPr/>
            </a:pPr>
            <a:fld id="{040BB257-551A-4736-B50F-DCF1BA034C06}" type="slidenum">
              <a:rPr lang="en-US" sz="11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92799">
                <a:lnSpc>
                  <a:spcPct val="90000"/>
                </a:lnSpc>
                <a:tabLst>
                  <a:tab pos="256475" algn="l"/>
                </a:tabLst>
                <a:defRPr/>
              </a:pPr>
              <a:t>‹#›</a:t>
            </a:fld>
            <a:endParaRPr lang="en-US" sz="11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256"/>
          <p:cNvSpPr txBox="1">
            <a:spLocks noChangeArrowheads="1"/>
          </p:cNvSpPr>
          <p:nvPr/>
        </p:nvSpPr>
        <p:spPr>
          <a:xfrm>
            <a:off x="237735" y="7340600"/>
            <a:ext cx="3185160" cy="206904"/>
          </a:xfrm>
          <a:prstGeom prst="rect">
            <a:avLst/>
          </a:prstGeom>
          <a:ln/>
        </p:spPr>
        <p:txBody>
          <a:bodyPr lIns="101882" tIns="50941" rIns="101882" bIns="50941" anchor="ctr"/>
          <a:lstStyle/>
          <a:p>
            <a:pPr algn="l"/>
            <a:r>
              <a:rPr lang="en-US" sz="1100" dirty="0" err="1" smtClean="0"/>
              <a:t>Mantid</a:t>
            </a:r>
            <a:r>
              <a:rPr lang="en-US" sz="1100" dirty="0" smtClean="0"/>
              <a:t> </a:t>
            </a:r>
            <a:r>
              <a:rPr lang="en-US" sz="1100" dirty="0" err="1" smtClean="0"/>
              <a:t>MSlice</a:t>
            </a:r>
            <a:r>
              <a:rPr lang="en-US" sz="1100" dirty="0" smtClean="0"/>
              <a:t> Design Overview</a:t>
            </a:r>
            <a:endParaRPr lang="en-US" sz="11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3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3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3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300">
          <a:solidFill>
            <a:srgbClr val="006C3A"/>
          </a:solidFill>
          <a:latin typeface="Arial Black" pitchFamily="34" charset="0"/>
        </a:defRPr>
      </a:lvl5pPr>
      <a:lvl6pPr marL="509412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300">
          <a:solidFill>
            <a:srgbClr val="006C3A"/>
          </a:solidFill>
          <a:latin typeface="Arial Black" pitchFamily="34" charset="0"/>
        </a:defRPr>
      </a:lvl6pPr>
      <a:lvl7pPr marL="1018824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300">
          <a:solidFill>
            <a:srgbClr val="006C3A"/>
          </a:solidFill>
          <a:latin typeface="Arial Black" pitchFamily="34" charset="0"/>
        </a:defRPr>
      </a:lvl7pPr>
      <a:lvl8pPr marL="1528237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300">
          <a:solidFill>
            <a:srgbClr val="006C3A"/>
          </a:solidFill>
          <a:latin typeface="Arial Black" pitchFamily="34" charset="0"/>
        </a:defRPr>
      </a:lvl8pPr>
      <a:lvl9pPr marL="2037649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300">
          <a:solidFill>
            <a:srgbClr val="006C3A"/>
          </a:solidFill>
          <a:latin typeface="Arial Black" pitchFamily="34" charset="0"/>
        </a:defRPr>
      </a:lvl9pPr>
    </p:titleStyle>
    <p:bodyStyle>
      <a:lvl1pPr marL="256475" indent="-256475" algn="l" rtl="0" eaLnBrk="1" fontAlgn="base" hangingPunct="1">
        <a:lnSpc>
          <a:spcPct val="90000"/>
        </a:lnSpc>
        <a:spcBef>
          <a:spcPts val="1560"/>
        </a:spcBef>
        <a:spcAft>
          <a:spcPct val="0"/>
        </a:spcAft>
        <a:buClr>
          <a:schemeClr val="tx2"/>
        </a:buClr>
        <a:buFont typeface="Arial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1pPr>
      <a:lvl2pPr marL="696904" indent="-311307" algn="l" rtl="0" eaLnBrk="1" fontAlgn="base" hangingPunct="1">
        <a:lnSpc>
          <a:spcPct val="90000"/>
        </a:lnSpc>
        <a:spcBef>
          <a:spcPts val="891"/>
        </a:spcBef>
        <a:spcAft>
          <a:spcPct val="0"/>
        </a:spcAft>
        <a:buClr>
          <a:schemeClr val="tx2"/>
        </a:buClr>
        <a:buFont typeface="Arial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indent="-256475" algn="l" rtl="0" eaLnBrk="1" fontAlgn="base" hangingPunct="1">
        <a:lnSpc>
          <a:spcPct val="90000"/>
        </a:lnSpc>
        <a:spcBef>
          <a:spcPts val="891"/>
        </a:spcBef>
        <a:spcAft>
          <a:spcPct val="0"/>
        </a:spcAft>
        <a:buClr>
          <a:schemeClr val="tx2"/>
        </a:buClr>
        <a:buFont typeface="Arial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275300" indent="-192799" algn="l" rtl="0" eaLnBrk="1" fontAlgn="base" hangingPunct="1">
        <a:lnSpc>
          <a:spcPct val="90000"/>
        </a:lnSpc>
        <a:spcBef>
          <a:spcPts val="891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652052" indent="-247631" algn="l" rtl="0" eaLnBrk="1" fontAlgn="base" hangingPunct="1">
        <a:lnSpc>
          <a:spcPct val="90000"/>
        </a:lnSpc>
        <a:spcBef>
          <a:spcPts val="669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801767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180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592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004" indent="-254706" algn="l" defTabSz="1018824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12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24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237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649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061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473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886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298" algn="l" defTabSz="101882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2506" y="203703"/>
            <a:ext cx="4576189" cy="966190"/>
          </a:xfrm>
        </p:spPr>
        <p:txBody>
          <a:bodyPr/>
          <a:lstStyle/>
          <a:p>
            <a:r>
              <a:rPr lang="en-US" dirty="0" err="1" smtClean="0"/>
              <a:t>Mantid</a:t>
            </a:r>
            <a:r>
              <a:rPr lang="en-US" dirty="0" smtClean="0"/>
              <a:t> </a:t>
            </a:r>
            <a:r>
              <a:rPr lang="en-US" dirty="0" err="1" smtClean="0"/>
              <a:t>Mslice</a:t>
            </a:r>
            <a:r>
              <a:rPr lang="en-US" dirty="0" smtClean="0"/>
              <a:t> Design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Steve Miller</a:t>
            </a:r>
          </a:p>
          <a:p>
            <a:r>
              <a:rPr lang="en-US" dirty="0" smtClean="0"/>
              <a:t>June 23, 2014</a:t>
            </a:r>
          </a:p>
          <a:p>
            <a:r>
              <a:rPr lang="en-US" sz="2400" dirty="0" smtClean="0"/>
              <a:t>Walking</a:t>
            </a:r>
            <a:r>
              <a:rPr lang="en-US" sz="2400" dirty="0" smtClean="0"/>
              <a:t> through a prototype </a:t>
            </a:r>
            <a:r>
              <a:rPr lang="en-US" sz="2400" dirty="0" err="1" smtClean="0"/>
              <a:t>MSlice</a:t>
            </a:r>
            <a:r>
              <a:rPr lang="en-US" sz="2400" dirty="0" smtClean="0"/>
              <a:t> application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6373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201" y="201507"/>
            <a:ext cx="9491546" cy="511707"/>
          </a:xfrm>
        </p:spPr>
        <p:txBody>
          <a:bodyPr/>
          <a:lstStyle/>
          <a:p>
            <a:r>
              <a:rPr lang="en-US" sz="3100" dirty="0" smtClean="0"/>
              <a:t>Workspace Composer: Group Workspaces</a:t>
            </a:r>
            <a:endParaRPr lang="en-US" sz="31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914399"/>
            <a:ext cx="601980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14600"/>
            <a:ext cx="7998143" cy="4620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833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201" y="201507"/>
            <a:ext cx="9491546" cy="511707"/>
          </a:xfrm>
        </p:spPr>
        <p:txBody>
          <a:bodyPr/>
          <a:lstStyle/>
          <a:p>
            <a:r>
              <a:rPr lang="en-US" sz="3100" dirty="0" smtClean="0"/>
              <a:t>Workspace Composer: Sum Workspaces</a:t>
            </a:r>
            <a:endParaRPr lang="en-US" sz="31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399"/>
            <a:ext cx="6065520" cy="6316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14600"/>
            <a:ext cx="798957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906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201" y="201507"/>
            <a:ext cx="9491546" cy="511707"/>
          </a:xfrm>
        </p:spPr>
        <p:txBody>
          <a:bodyPr/>
          <a:lstStyle/>
          <a:p>
            <a:r>
              <a:rPr lang="en-US" sz="3100" dirty="0" smtClean="0"/>
              <a:t>Workspace Composer: Workspace Algebra</a:t>
            </a:r>
            <a:endParaRPr lang="en-US" sz="31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604266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14599"/>
            <a:ext cx="7989570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00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Status View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5615873" cy="585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44473" y="1219200"/>
            <a:ext cx="3985327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A Status view tab is provided alongside the Workspace Manager tab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Relevant information can be placed into the log area by the application where the user can save out the log file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Bar graphs provide the system status feedback to the user for % memory and CPU usage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An application status bar provides task % complete feedback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The elapsed time since the application was launched is also provided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12843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Crystal GUI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607314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00800" y="1066800"/>
            <a:ext cx="3581400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Enables the user to load either a list of workspaces, or a group workspace – here a list of workspaces is shown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Projected workspaces will be made available via the Workspace Manager for subsequent use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The user selects the parameters to create a projection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The user selects the parameter range for data visualization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Currently this UI is a placeholder for supporting single crystal data analysis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16565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216" y="990600"/>
            <a:ext cx="9506904" cy="6019800"/>
          </a:xfrm>
        </p:spPr>
        <p:txBody>
          <a:bodyPr/>
          <a:lstStyle/>
          <a:p>
            <a:r>
              <a:rPr lang="en-US" sz="2400" dirty="0" smtClean="0"/>
              <a:t>A prototype application is in the process of being developed:</a:t>
            </a:r>
          </a:p>
          <a:p>
            <a:pPr lvl="1"/>
            <a:r>
              <a:rPr lang="en-US" sz="2000" dirty="0" smtClean="0"/>
              <a:t>It utilizes python/PyQt4 and calls </a:t>
            </a:r>
            <a:r>
              <a:rPr lang="en-US" sz="2000" dirty="0" err="1" smtClean="0"/>
              <a:t>Mantid</a:t>
            </a:r>
            <a:r>
              <a:rPr lang="en-US" sz="2000" dirty="0" smtClean="0"/>
              <a:t> data load and processing algorithms</a:t>
            </a:r>
          </a:p>
          <a:p>
            <a:pPr lvl="1"/>
            <a:r>
              <a:rPr lang="en-US" sz="2000" dirty="0" smtClean="0"/>
              <a:t>Initial implementation only for the powder sample case and currently only support for |Q| v E within powder processing is available.</a:t>
            </a:r>
          </a:p>
          <a:p>
            <a:pPr lvl="1"/>
            <a:r>
              <a:rPr lang="en-US" sz="2000" dirty="0" smtClean="0"/>
              <a:t>Plots utilizing </a:t>
            </a:r>
            <a:r>
              <a:rPr lang="en-US" sz="2000" dirty="0" err="1" smtClean="0"/>
              <a:t>Matplotlib</a:t>
            </a:r>
            <a:r>
              <a:rPr lang="en-US" sz="2000" dirty="0" smtClean="0"/>
              <a:t> or </a:t>
            </a:r>
            <a:r>
              <a:rPr lang="en-US" sz="2000" dirty="0" err="1" smtClean="0"/>
              <a:t>SliceView</a:t>
            </a:r>
            <a:r>
              <a:rPr lang="en-US" sz="2000" dirty="0" smtClean="0"/>
              <a:t> (SV extracted from </a:t>
            </a:r>
            <a:r>
              <a:rPr lang="en-US" sz="2000" dirty="0" err="1" smtClean="0"/>
              <a:t>MantidPlot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Processing and plotting supports multiple workspace selection which enables users to work concurrently with sets of workspaces known as a workspace group</a:t>
            </a:r>
          </a:p>
          <a:p>
            <a:pPr lvl="1"/>
            <a:r>
              <a:rPr lang="en-US" sz="2000" dirty="0" smtClean="0"/>
              <a:t>Much work remains to be done but the application is functional enough to demonstrate concepts and solicit feedback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55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216" y="838200"/>
            <a:ext cx="9506904" cy="6248400"/>
          </a:xfrm>
        </p:spPr>
        <p:txBody>
          <a:bodyPr/>
          <a:lstStyle/>
          <a:p>
            <a:r>
              <a:rPr lang="en-US" sz="2000" dirty="0" smtClean="0"/>
              <a:t>The prototype </a:t>
            </a:r>
            <a:r>
              <a:rPr lang="en-US" sz="2000" dirty="0" err="1" smtClean="0"/>
              <a:t>Mantid</a:t>
            </a:r>
            <a:r>
              <a:rPr lang="en-US" sz="2000" dirty="0" smtClean="0"/>
              <a:t> </a:t>
            </a:r>
            <a:r>
              <a:rPr lang="en-US" sz="2000" dirty="0" err="1" smtClean="0"/>
              <a:t>MSlice</a:t>
            </a:r>
            <a:r>
              <a:rPr lang="en-US" sz="2000" dirty="0" smtClean="0"/>
              <a:t> GUI application presented here follows patterns and provides features similar to previous versions of </a:t>
            </a:r>
            <a:r>
              <a:rPr lang="en-US" sz="2000" dirty="0" err="1" smtClean="0"/>
              <a:t>MSlice</a:t>
            </a:r>
            <a:r>
              <a:rPr lang="en-US" sz="2000" dirty="0"/>
              <a:t> </a:t>
            </a:r>
            <a:r>
              <a:rPr lang="en-US" sz="2000" dirty="0" smtClean="0"/>
              <a:t>so the application is intended to be user intuitive.</a:t>
            </a:r>
          </a:p>
          <a:p>
            <a:r>
              <a:rPr lang="en-US" sz="2000" dirty="0" smtClean="0"/>
              <a:t>The new application takes advantage of:</a:t>
            </a:r>
          </a:p>
          <a:p>
            <a:pPr lvl="1"/>
            <a:r>
              <a:rPr lang="en-US" sz="1800" dirty="0" err="1" smtClean="0"/>
              <a:t>Mantid</a:t>
            </a:r>
            <a:r>
              <a:rPr lang="en-US" sz="1800" dirty="0" smtClean="0"/>
              <a:t> data load and processing algorithms</a:t>
            </a:r>
          </a:p>
          <a:p>
            <a:pPr lvl="1"/>
            <a:r>
              <a:rPr lang="en-US" sz="1800" dirty="0" err="1" smtClean="0"/>
              <a:t>Mantid</a:t>
            </a:r>
            <a:r>
              <a:rPr lang="en-US" sz="1800" dirty="0" smtClean="0"/>
              <a:t> workspace data model</a:t>
            </a:r>
          </a:p>
          <a:p>
            <a:pPr lvl="1"/>
            <a:r>
              <a:rPr lang="en-US" sz="1800" dirty="0" err="1" smtClean="0"/>
              <a:t>Mantid</a:t>
            </a:r>
            <a:r>
              <a:rPr lang="en-US" sz="1800" dirty="0" smtClean="0"/>
              <a:t> data visualization where possible</a:t>
            </a:r>
          </a:p>
          <a:p>
            <a:pPr lvl="1"/>
            <a:r>
              <a:rPr lang="en-US" sz="1800" dirty="0" smtClean="0"/>
              <a:t>New data visualization developed as necessary</a:t>
            </a:r>
          </a:p>
          <a:p>
            <a:pPr lvl="1"/>
            <a:r>
              <a:rPr lang="en-US" sz="1800" dirty="0" smtClean="0"/>
              <a:t>Saving of processed workspaces enables the user to re-use this data directly</a:t>
            </a:r>
          </a:p>
          <a:p>
            <a:r>
              <a:rPr lang="en-US" sz="2000" dirty="0" smtClean="0"/>
              <a:t>The application has been divided into three functional areas:</a:t>
            </a:r>
          </a:p>
          <a:p>
            <a:pPr lvl="1"/>
            <a:r>
              <a:rPr lang="en-US" sz="1800" dirty="0" smtClean="0"/>
              <a:t>Workspace Manager – to support application data management</a:t>
            </a:r>
          </a:p>
          <a:p>
            <a:pPr lvl="1"/>
            <a:r>
              <a:rPr lang="en-US" sz="1800" dirty="0" smtClean="0"/>
              <a:t>Calculate Projections – employ </a:t>
            </a:r>
            <a:r>
              <a:rPr lang="en-US" sz="1800" dirty="0" err="1" smtClean="0"/>
              <a:t>Mantid</a:t>
            </a:r>
            <a:r>
              <a:rPr lang="en-US" sz="1800" dirty="0" smtClean="0"/>
              <a:t> algorithms</a:t>
            </a:r>
          </a:p>
          <a:p>
            <a:pPr lvl="1"/>
            <a:r>
              <a:rPr lang="en-US" sz="1800" dirty="0" smtClean="0"/>
              <a:t>Visualize Data – utilize </a:t>
            </a:r>
            <a:r>
              <a:rPr lang="en-US" sz="1800" dirty="0" err="1" smtClean="0"/>
              <a:t>Mantid</a:t>
            </a:r>
            <a:r>
              <a:rPr lang="en-US" sz="1800" dirty="0" smtClean="0"/>
              <a:t> and </a:t>
            </a:r>
            <a:r>
              <a:rPr lang="en-US" sz="1800" dirty="0" err="1" smtClean="0"/>
              <a:t>Matplotlib</a:t>
            </a:r>
            <a:r>
              <a:rPr lang="en-US" sz="1800" dirty="0" smtClean="0"/>
              <a:t> for data visualization</a:t>
            </a:r>
          </a:p>
          <a:p>
            <a:r>
              <a:rPr lang="en-US" sz="2000" dirty="0" smtClean="0"/>
              <a:t>Initial support is for calculating projections of Powder data with Single Crystal data support to follow later.</a:t>
            </a:r>
          </a:p>
          <a:p>
            <a:r>
              <a:rPr lang="en-US" sz="2000" dirty="0" smtClean="0"/>
              <a:t>The application is being written using </a:t>
            </a:r>
            <a:r>
              <a:rPr lang="en-US" sz="2000" dirty="0" err="1" smtClean="0"/>
              <a:t>PyQt</a:t>
            </a: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79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Mantid</a:t>
            </a:r>
            <a:r>
              <a:rPr lang="en-US" dirty="0" smtClean="0"/>
              <a:t> </a:t>
            </a:r>
            <a:r>
              <a:rPr lang="en-US" dirty="0" err="1" smtClean="0"/>
              <a:t>Mslice</a:t>
            </a:r>
            <a:r>
              <a:rPr lang="en-US" dirty="0" smtClean="0"/>
              <a:t> Main GUI – Powder View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2" y="914400"/>
            <a:ext cx="6027420" cy="6271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477000" y="838200"/>
            <a:ext cx="3429000" cy="6006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smtClean="0"/>
              <a:t>Initial view of a prototype </a:t>
            </a:r>
            <a:r>
              <a:rPr lang="en-US" sz="1600" dirty="0" err="1" smtClean="0"/>
              <a:t>MSlice</a:t>
            </a:r>
            <a:r>
              <a:rPr lang="en-US" sz="1600" dirty="0" smtClean="0"/>
              <a:t> main GUI illustrating the thre</a:t>
            </a:r>
            <a:r>
              <a:rPr lang="en-US" sz="1600" dirty="0" smtClean="0"/>
              <a:t>e functional areas of the user interface (Top, Middle, Bottom):</a:t>
            </a:r>
          </a:p>
          <a:p>
            <a:pPr>
              <a:lnSpc>
                <a:spcPct val="90000"/>
              </a:lnSpc>
            </a:pPr>
            <a:r>
              <a:rPr lang="en-US" sz="1600" dirty="0" smtClean="0"/>
              <a:t>Top enables: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 smtClean="0"/>
              <a:t>Loading of data workspaces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 smtClean="0"/>
              <a:t>Launching an integrated but  separate Workspace </a:t>
            </a:r>
            <a:r>
              <a:rPr lang="en-US" sz="1500" dirty="0"/>
              <a:t>C</a:t>
            </a:r>
            <a:r>
              <a:rPr lang="en-US" sz="1500" dirty="0" smtClean="0"/>
              <a:t>omposer application (discussed later)</a:t>
            </a:r>
            <a:endParaRPr lang="en-US" sz="1500" dirty="0" smtClean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 smtClean="0"/>
              <a:t>Checking and clearing of workspace selection status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 smtClean="0"/>
              <a:t>Saving workspaces to file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 smtClean="0"/>
              <a:t>Removing selected workspaces from the application</a:t>
            </a:r>
          </a:p>
          <a:p>
            <a:pPr>
              <a:lnSpc>
                <a:spcPct val="90000"/>
              </a:lnSpc>
            </a:pPr>
            <a:r>
              <a:rPr lang="en-US" sz="1600" dirty="0" smtClean="0"/>
              <a:t>Middle: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 smtClean="0"/>
              <a:t>Powder/Single crystal tab selectable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 smtClean="0"/>
              <a:t>Workspace suffix can be modified by the user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 smtClean="0"/>
              <a:t>Workspaces created here are made available via the Workspace Manager</a:t>
            </a:r>
            <a:endParaRPr lang="en-US" sz="1500" dirty="0" smtClean="0"/>
          </a:p>
          <a:p>
            <a:pPr>
              <a:lnSpc>
                <a:spcPct val="90000"/>
              </a:lnSpc>
            </a:pPr>
            <a:r>
              <a:rPr lang="en-US" sz="1600" dirty="0" smtClean="0"/>
              <a:t>Bottom: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 smtClean="0"/>
              <a:t>Data visualization tabs for slices, cuts, and data volume (single crystal only)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 smtClean="0"/>
              <a:t>Visualization tools will be separate but integrated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302529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and Calculate Powder Projection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399"/>
            <a:ext cx="6019800" cy="629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000" y="838200"/>
            <a:ext cx="3429000" cy="5604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00" dirty="0" smtClean="0"/>
              <a:t>Basic use case for Powder data: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WM: Load data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Powder: Calculate Projections using either the default or user modified workspace suffix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WM: Provide the newly created projection workspace entry back to the workspace manager as there the workspace could be saved to file and loaded later.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WM: Automatically update deselecting and selecting of workspaces according to the workflow – here the original workspace has been deselected while the new powder projection workspace has been selected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DV: Utilize corresponding data visualization tools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DV and Powder: Pre-specify labels and data visualization ranges propagated to the visualization tools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000" dirty="0"/>
          </a:p>
          <a:p>
            <a:pPr>
              <a:lnSpc>
                <a:spcPct val="90000"/>
              </a:lnSpc>
            </a:pPr>
            <a:r>
              <a:rPr lang="en-US" sz="1000" dirty="0" smtClean="0"/>
              <a:t>(WM – workspace manager, Powder – Powder Calculate </a:t>
            </a:r>
            <a:r>
              <a:rPr lang="en-US" sz="1000" dirty="0"/>
              <a:t>P</a:t>
            </a:r>
            <a:r>
              <a:rPr lang="en-US" sz="1000" dirty="0" smtClean="0"/>
              <a:t>rojections tab, DV – Data Visualization)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71852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216" y="914400"/>
            <a:ext cx="9506904" cy="6248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Overview provided here for the next three slides:</a:t>
            </a:r>
          </a:p>
          <a:p>
            <a:r>
              <a:rPr lang="en-US" sz="2400" dirty="0" smtClean="0"/>
              <a:t>Slide 1 – Plot Cut: </a:t>
            </a:r>
          </a:p>
          <a:p>
            <a:pPr lvl="1"/>
            <a:r>
              <a:rPr lang="en-US" sz="2000" dirty="0"/>
              <a:t>S</a:t>
            </a:r>
            <a:r>
              <a:rPr lang="en-US" sz="2000" dirty="0" smtClean="0"/>
              <a:t>elect from the ‘Cut’ tab and pops-up a separate </a:t>
            </a:r>
            <a:r>
              <a:rPr lang="en-US" sz="2000" dirty="0" err="1" smtClean="0"/>
              <a:t>PyQt</a:t>
            </a:r>
            <a:r>
              <a:rPr lang="en-US" sz="2000" dirty="0" smtClean="0"/>
              <a:t> plot tool with embedded </a:t>
            </a:r>
            <a:r>
              <a:rPr lang="en-US" sz="2000" dirty="0" err="1" smtClean="0"/>
              <a:t>Matplotlib</a:t>
            </a:r>
            <a:r>
              <a:rPr lang="en-US" sz="2000" dirty="0" smtClean="0"/>
              <a:t> functionality</a:t>
            </a:r>
          </a:p>
          <a:p>
            <a:pPr lvl="1"/>
            <a:r>
              <a:rPr lang="en-US" sz="2000" dirty="0" smtClean="0"/>
              <a:t>Copies over labels and parameters from the main GUI to the plot tool</a:t>
            </a:r>
          </a:p>
          <a:p>
            <a:pPr lvl="1"/>
            <a:r>
              <a:rPr lang="en-US" sz="2000" dirty="0" smtClean="0"/>
              <a:t>Enables user to change labels, region selection and summation parameters, and to annotate the plot</a:t>
            </a:r>
          </a:p>
          <a:p>
            <a:r>
              <a:rPr lang="en-US" sz="2400" dirty="0" smtClean="0"/>
              <a:t>Slide 2 – Pop-out Plot:</a:t>
            </a:r>
          </a:p>
          <a:p>
            <a:pPr lvl="1"/>
            <a:r>
              <a:rPr lang="en-US" sz="2000" dirty="0" smtClean="0"/>
              <a:t>Once a plot is to a useful point, it can be “popped out” as a static plot for subsequent use as a basic </a:t>
            </a:r>
            <a:r>
              <a:rPr lang="en-US" sz="2000" dirty="0" err="1" smtClean="0"/>
              <a:t>Matplotlib</a:t>
            </a:r>
            <a:r>
              <a:rPr lang="en-US" sz="2000" dirty="0" smtClean="0"/>
              <a:t> figure</a:t>
            </a:r>
          </a:p>
          <a:p>
            <a:pPr lvl="1"/>
            <a:r>
              <a:rPr lang="en-US" sz="2000" dirty="0" smtClean="0"/>
              <a:t>Additional pop-out plots can be created as desired</a:t>
            </a:r>
          </a:p>
          <a:p>
            <a:pPr lvl="1"/>
            <a:r>
              <a:rPr lang="en-US" sz="2000" dirty="0" smtClean="0"/>
              <a:t>Enables the user to continue using the plot tool to create new views of the data without losing prior work performed</a:t>
            </a:r>
          </a:p>
          <a:p>
            <a:r>
              <a:rPr lang="en-US" sz="2400" dirty="0" smtClean="0"/>
              <a:t>Slide 3 – Slice Viewer:</a:t>
            </a:r>
          </a:p>
          <a:p>
            <a:pPr lvl="1"/>
            <a:r>
              <a:rPr lang="en-US" sz="2000" dirty="0" smtClean="0"/>
              <a:t>2D data visualization of the powder data</a:t>
            </a:r>
          </a:p>
          <a:p>
            <a:pPr lvl="1"/>
            <a:r>
              <a:rPr lang="en-US" sz="2000" dirty="0" smtClean="0"/>
              <a:t>Leverage the existing </a:t>
            </a:r>
            <a:r>
              <a:rPr lang="en-US" sz="2000" dirty="0" err="1" smtClean="0"/>
              <a:t>Mantid</a:t>
            </a:r>
            <a:r>
              <a:rPr lang="en-US" sz="2000" dirty="0" smtClean="0"/>
              <a:t> Slice Viewer which includes a plot slice tool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73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Powder Plot Cut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6019800" cy="628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583" y="1388805"/>
            <a:ext cx="6181535" cy="551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11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Pop-out Plot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8200"/>
            <a:ext cx="7253166" cy="646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609600"/>
            <a:ext cx="6267450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844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Mantid</a:t>
            </a:r>
            <a:r>
              <a:rPr lang="en-US" dirty="0" smtClean="0"/>
              <a:t> Slice Viewer Incorporated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9200"/>
            <a:ext cx="61341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53200" y="1295400"/>
            <a:ext cx="3429000" cy="401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Significant functionality already available within the existing </a:t>
            </a:r>
            <a:r>
              <a:rPr lang="en-US" sz="1600" dirty="0" err="1" smtClean="0"/>
              <a:t>Mantid</a:t>
            </a:r>
            <a:r>
              <a:rPr lang="en-US" sz="1600" dirty="0" smtClean="0"/>
              <a:t> </a:t>
            </a:r>
            <a:r>
              <a:rPr lang="en-US" sz="1600" dirty="0" err="1" smtClean="0"/>
              <a:t>SliceViewer</a:t>
            </a:r>
            <a:r>
              <a:rPr lang="en-US" sz="1600" dirty="0" smtClean="0"/>
              <a:t> application:</a:t>
            </a:r>
          </a:p>
          <a:p>
            <a:pPr marL="795162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 smtClean="0"/>
              <a:t>Color bar selection</a:t>
            </a:r>
          </a:p>
          <a:p>
            <a:pPr marL="795162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 err="1" smtClean="0"/>
              <a:t>Rebinning</a:t>
            </a:r>
            <a:r>
              <a:rPr lang="en-US" sz="1500" dirty="0" smtClean="0"/>
              <a:t> and bin size selection</a:t>
            </a:r>
          </a:p>
          <a:p>
            <a:pPr marL="795162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 smtClean="0"/>
              <a:t>Plot slice tool built in</a:t>
            </a:r>
          </a:p>
          <a:p>
            <a:pPr marL="795162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 smtClean="0"/>
              <a:t>More…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 err="1" smtClean="0"/>
              <a:t>SliceViewer</a:t>
            </a:r>
            <a:r>
              <a:rPr lang="en-US" sz="1600" dirty="0" smtClean="0"/>
              <a:t> may be the only existing </a:t>
            </a:r>
            <a:r>
              <a:rPr lang="en-US" sz="1600" dirty="0" err="1" smtClean="0"/>
              <a:t>MantidPlot</a:t>
            </a:r>
            <a:r>
              <a:rPr lang="en-US" sz="1600" dirty="0" smtClean="0"/>
              <a:t> visualization tool which can be directly incorporated within this </a:t>
            </a:r>
            <a:r>
              <a:rPr lang="en-US" sz="1600" dirty="0" err="1" smtClean="0"/>
              <a:t>MSlice</a:t>
            </a:r>
            <a:r>
              <a:rPr lang="en-US" sz="1600" dirty="0" smtClean="0"/>
              <a:t> application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Button icons have somehow disappeared during </a:t>
            </a:r>
            <a:r>
              <a:rPr lang="en-US" sz="1600" dirty="0" err="1" smtClean="0"/>
              <a:t>MSlice</a:t>
            </a:r>
            <a:r>
              <a:rPr lang="en-US" sz="1600" dirty="0" smtClean="0"/>
              <a:t> integration – need help figuring this out…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19641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Workspace Composer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Next three slides describe the Workspace Composer:</a:t>
            </a:r>
          </a:p>
          <a:p>
            <a:r>
              <a:rPr lang="en-US" sz="2400" dirty="0" smtClean="0"/>
              <a:t>Group Workspaces: a set of files either provided by the Workspace </a:t>
            </a:r>
            <a:r>
              <a:rPr lang="en-US" sz="2400" dirty="0"/>
              <a:t>M</a:t>
            </a:r>
            <a:r>
              <a:rPr lang="en-US" sz="2400" dirty="0" smtClean="0"/>
              <a:t>anager or via the Workspace </a:t>
            </a:r>
            <a:r>
              <a:rPr lang="en-US" sz="2400" dirty="0"/>
              <a:t>C</a:t>
            </a:r>
            <a:r>
              <a:rPr lang="en-US" sz="2400" dirty="0" smtClean="0"/>
              <a:t>omposer can be grouped into a group workspace</a:t>
            </a:r>
          </a:p>
          <a:p>
            <a:r>
              <a:rPr lang="en-US" sz="2400" dirty="0" smtClean="0"/>
              <a:t>Sum Workspaces: the selected workspaces listed in the composer can be summed into a new workspace then made available via the Workspace Manager for subsequent use</a:t>
            </a:r>
          </a:p>
          <a:p>
            <a:r>
              <a:rPr lang="en-US" sz="2400" dirty="0" smtClean="0"/>
              <a:t>Workspace Algebra: composer workspaces can be used in simple equations, and saved and used via the Workspace </a:t>
            </a:r>
            <a:r>
              <a:rPr lang="en-US" sz="2400" dirty="0"/>
              <a:t>M</a:t>
            </a:r>
            <a:r>
              <a:rPr lang="en-US" sz="2400" dirty="0" smtClean="0"/>
              <a:t>anager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9995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ScD-Template_2014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913069-075D-49F7-AF90-34940D148085}">
  <ds:schemaRefs>
    <ds:schemaRef ds:uri="http://www.w3.org/XML/1998/namespace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http://schemas.microsoft.com/office/2006/documentManagement/typ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NScD-Template_2014</Template>
  <TotalTime>407</TotalTime>
  <Words>946</Words>
  <Application>Microsoft Office PowerPoint</Application>
  <PresentationFormat>Custom</PresentationFormat>
  <Paragraphs>93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NScD-Template_2014</vt:lpstr>
      <vt:lpstr>Mantid Mslice Design Overview</vt:lpstr>
      <vt:lpstr>Summary Overview</vt:lpstr>
      <vt:lpstr>Mantid Mslice Main GUI – Powder View</vt:lpstr>
      <vt:lpstr>Load and Calculate Powder Projection</vt:lpstr>
      <vt:lpstr>Data Visualization</vt:lpstr>
      <vt:lpstr>Powder Plot Cut</vt:lpstr>
      <vt:lpstr>Pop-out Plot</vt:lpstr>
      <vt:lpstr>Mantid Slice Viewer Incorporated</vt:lpstr>
      <vt:lpstr>Workspace Composer</vt:lpstr>
      <vt:lpstr>Workspace Composer: Group Workspaces</vt:lpstr>
      <vt:lpstr>Workspace Composer: Sum Workspaces</vt:lpstr>
      <vt:lpstr>Workspace Composer: Workspace Algebra</vt:lpstr>
      <vt:lpstr>Status View</vt:lpstr>
      <vt:lpstr>Single Crystal GUI</vt:lpstr>
      <vt:lpstr>Current Status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Miller, Stephen D.</dc:creator>
  <cp:lastModifiedBy>Miller, Stephen D.</cp:lastModifiedBy>
  <cp:revision>45</cp:revision>
  <cp:lastPrinted>2014-06-23T15:46:19Z</cp:lastPrinted>
  <dcterms:created xsi:type="dcterms:W3CDTF">2014-06-23T15:43:35Z</dcterms:created>
  <dcterms:modified xsi:type="dcterms:W3CDTF">2014-06-23T22:30:55Z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